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0" r:id="rId1"/>
  </p:sldMasterIdLst>
  <p:notesMasterIdLst>
    <p:notesMasterId r:id="rId22"/>
  </p:notesMasterIdLst>
  <p:handoutMasterIdLst>
    <p:handoutMasterId r:id="rId23"/>
  </p:handoutMasterIdLst>
  <p:sldIdLst>
    <p:sldId id="2173" r:id="rId2"/>
    <p:sldId id="2192" r:id="rId3"/>
    <p:sldId id="2217" r:id="rId4"/>
    <p:sldId id="2205" r:id="rId5"/>
    <p:sldId id="2207" r:id="rId6"/>
    <p:sldId id="2209" r:id="rId7"/>
    <p:sldId id="2211" r:id="rId8"/>
    <p:sldId id="2187" r:id="rId9"/>
    <p:sldId id="2174" r:id="rId10"/>
    <p:sldId id="2245" r:id="rId11"/>
    <p:sldId id="2237" r:id="rId12"/>
    <p:sldId id="2247" r:id="rId13"/>
    <p:sldId id="2248" r:id="rId14"/>
    <p:sldId id="2249" r:id="rId15"/>
    <p:sldId id="2250" r:id="rId16"/>
    <p:sldId id="2246" r:id="rId17"/>
    <p:sldId id="2251" r:id="rId18"/>
    <p:sldId id="2215" r:id="rId19"/>
    <p:sldId id="2238" r:id="rId20"/>
    <p:sldId id="2239" r:id="rId21"/>
  </p:sldIdLst>
  <p:sldSz cx="12192000" cy="6858000"/>
  <p:notesSz cx="6858000" cy="9144000"/>
  <p:embeddedFontLst>
    <p:embeddedFont>
      <p:font typeface="Montserrat" pitchFamily="2" charset="77"/>
      <p:regular r:id="rId24"/>
      <p:bold r:id="rId25"/>
      <p:italic r:id="rId26"/>
      <p:boldItalic r:id="rId27"/>
    </p:embeddedFont>
    <p:embeddedFont>
      <p:font typeface="Raleway" pitchFamily="2" charset="77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ssa Fritts" initials="AF" lastIdx="7" clrIdx="0">
    <p:extLst>
      <p:ext uri="{19B8F6BF-5375-455C-9EA6-DF929625EA0E}">
        <p15:presenceInfo xmlns:p15="http://schemas.microsoft.com/office/powerpoint/2012/main" userId="0cd8cfa42b64c1af" providerId="Windows Live"/>
      </p:ext>
    </p:extLst>
  </p:cmAuthor>
  <p:cmAuthor id="2" name="Rebecka Moreno" initials="RM" lastIdx="3" clrIdx="1">
    <p:extLst>
      <p:ext uri="{19B8F6BF-5375-455C-9EA6-DF929625EA0E}">
        <p15:presenceInfo xmlns:p15="http://schemas.microsoft.com/office/powerpoint/2012/main" userId="Rebecka More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3F4"/>
    <a:srgbClr val="4AACC6"/>
    <a:srgbClr val="000000"/>
    <a:srgbClr val="DDE7F3"/>
    <a:srgbClr val="95B3D8"/>
    <a:srgbClr val="B9CDE5"/>
    <a:srgbClr val="95B3D7"/>
    <a:srgbClr val="004969"/>
    <a:srgbClr val="719AA2"/>
    <a:srgbClr val="0032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/>
    <p:restoredTop sz="96433"/>
  </p:normalViewPr>
  <p:slideViewPr>
    <p:cSldViewPr snapToGrid="0" snapToObjects="1">
      <p:cViewPr varScale="1">
        <p:scale>
          <a:sx n="105" d="100"/>
          <a:sy n="105" d="100"/>
        </p:scale>
        <p:origin x="224" y="6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AC8133-BFEF-F0FA-D2B9-319859FEA6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7F24DE-2E61-0B35-F116-A29C45215B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2508D-871F-3148-8BD8-967E3A2A0296}" type="datetimeFigureOut">
              <a:rPr lang="en-US" smtClean="0"/>
              <a:t>8/19/24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7AF376-5105-CE7B-4484-846D9AA8F2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E93BE-E9D1-F728-D607-88A45F150C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61B1-0FFE-104D-9D7C-7F3F8DFE8E6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26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BB8CE-D7E7-7745-B324-30B2FDAD5C1D}" type="datetimeFigureOut">
              <a:rPr lang="en-US" smtClean="0"/>
              <a:t>8/19/24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E0101-2C2F-0F4D-BC7E-D131BA1CAB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5461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96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Refurbish diesel hybrid in 2027 for 3 years then make electric. </a:t>
            </a:r>
          </a:p>
          <a:p>
            <a:r>
              <a:rPr lang="en-US" dirty="0"/>
              <a:t>Don’t transition just 1 vehicle. Try to consolidate procurements so just have a couple of big grant purchases. Maybe shave off a few years of refurbishment </a:t>
            </a:r>
          </a:p>
          <a:p>
            <a:r>
              <a:rPr lang="en-US" dirty="0"/>
              <a:t>Add note about years where just 1 electric procurement. </a:t>
            </a:r>
          </a:p>
        </p:txBody>
      </p:sp>
    </p:spTree>
    <p:extLst>
      <p:ext uri="{BB962C8B-B14F-4D97-AF65-F5344CB8AC3E}">
        <p14:creationId xmlns:p14="http://schemas.microsoft.com/office/powerpoint/2010/main" val="741120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nominal efficiencies should be utilized in cost modeling as these values represent annual average energy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79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Assume 15 minutes per bus for charger.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Assumes all on-route charged buses charge at the depot and only use the on-route stations for the additional energy required to complete their routes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98C96C3-7F38-A540-8566-CD38CF93F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0792692" cy="6858000"/>
          </a:xfrm>
          <a:solidFill>
            <a:schemeClr val="bg1">
              <a:lumMod val="95000"/>
            </a:schemeClr>
          </a:solidFill>
        </p:spPr>
        <p:txBody>
          <a:bodyPr anchor="b">
            <a:normAutofit/>
          </a:bodyPr>
          <a:lstStyle>
            <a:lvl1pPr marL="0" indent="0" algn="ctr">
              <a:buNone/>
              <a:defRPr sz="1400" i="1"/>
            </a:lvl1pPr>
          </a:lstStyle>
          <a:p>
            <a:r>
              <a:rPr lang="en-US" dirty="0"/>
              <a:t>Drag and drop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509995"/>
            <a:ext cx="10363201" cy="1772261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4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308" y="4348005"/>
            <a:ext cx="6627091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0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F36F47-64EC-054B-BEA1-C44DB76D27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9578" y="5432889"/>
            <a:ext cx="906616" cy="90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8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8EBD91B-7695-EE4A-89AE-06E41A8B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046" y="274639"/>
            <a:ext cx="10228424" cy="1143000"/>
          </a:xfrm>
          <a:prstGeom prst="rect">
            <a:avLst/>
          </a:prstGeom>
        </p:spPr>
        <p:txBody>
          <a:bodyPr vert="horz" lIns="91408" tIns="45714" rIns="91408" bIns="45714" rtlCol="0" anchor="ctr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25F2EB-A8C5-1B46-84E6-B11A1863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045" y="1600205"/>
            <a:ext cx="10228425" cy="4525963"/>
          </a:xfrm>
          <a:prstGeom prst="rect">
            <a:avLst/>
          </a:prstGeom>
        </p:spPr>
        <p:txBody>
          <a:bodyPr vert="horz" lIns="91408" tIns="45714" rIns="91408" bIns="45714" rtlCol="0">
            <a:normAutofit/>
          </a:bodyPr>
          <a:lstStyle>
            <a:lvl1pPr>
              <a:buClr>
                <a:srgbClr val="E2C923"/>
              </a:buClr>
              <a:defRPr/>
            </a:lvl1pPr>
            <a:lvl2pPr>
              <a:buClr>
                <a:srgbClr val="E2C923"/>
              </a:buClr>
              <a:defRPr/>
            </a:lvl2pPr>
            <a:lvl3pPr>
              <a:buClr>
                <a:srgbClr val="E2C923"/>
              </a:buClr>
              <a:defRPr/>
            </a:lvl3pPr>
            <a:lvl4pPr>
              <a:buClr>
                <a:srgbClr val="E2C923"/>
              </a:buClr>
              <a:defRPr/>
            </a:lvl4pPr>
            <a:lvl5pPr>
              <a:buClr>
                <a:srgbClr val="E2C923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513465-119A-C64F-934C-9FA71C9B5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782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67B722E-1965-6C4E-9523-2DE209D0E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1048" y="274639"/>
            <a:ext cx="9811351" cy="1143000"/>
          </a:xfrm>
          <a:prstGeom prst="rect">
            <a:avLst/>
          </a:prstGeom>
        </p:spPr>
        <p:txBody>
          <a:bodyPr vert="horz" lIns="91408" tIns="45714" rIns="91408" bIns="4571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FA440D0-DBCB-C243-A7CB-A17FB294E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1048" y="1600205"/>
            <a:ext cx="9811352" cy="4525963"/>
          </a:xfrm>
          <a:prstGeom prst="rect">
            <a:avLst/>
          </a:prstGeom>
        </p:spPr>
        <p:txBody>
          <a:bodyPr vert="horz" lIns="91408" tIns="45714" rIns="91408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9DDC744-836F-8A43-8680-644ABA1AC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980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DDDB45B-FEA6-FD43-AAFB-BCA90EBA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2" y="274639"/>
            <a:ext cx="9897978" cy="1143000"/>
          </a:xfrm>
          <a:prstGeom prst="rect">
            <a:avLst/>
          </a:prstGeom>
        </p:spPr>
        <p:txBody>
          <a:bodyPr vert="horz" lIns="91408" tIns="45714" rIns="91408" bIns="4571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ECE27CE-44E2-7F4F-99B1-3BCF5B2AE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4421" y="1600205"/>
            <a:ext cx="9897979" cy="4525963"/>
          </a:xfrm>
          <a:prstGeom prst="rect">
            <a:avLst/>
          </a:prstGeom>
        </p:spPr>
        <p:txBody>
          <a:bodyPr vert="horz" lIns="91408" tIns="45714" rIns="91408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E81180B-F069-8A40-85BB-506D312FD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9EBF5050-C178-2948-9B3E-A98B486B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546" y="274639"/>
            <a:ext cx="9926854" cy="1143000"/>
          </a:xfrm>
          <a:prstGeom prst="rect">
            <a:avLst/>
          </a:prstGeom>
        </p:spPr>
        <p:txBody>
          <a:bodyPr vert="horz" lIns="91408" tIns="45714" rIns="91408" bIns="4571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6BACBA6-3DFC-2946-AF0E-26981B2867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4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5CD0B81-6CCD-F646-8A73-66CEB8BE94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77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28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6656505-6D13-F24A-A1AD-58B1E2002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670" y="274639"/>
            <a:ext cx="9955730" cy="1143000"/>
          </a:xfrm>
          <a:prstGeom prst="rect">
            <a:avLst/>
          </a:prstGeom>
        </p:spPr>
        <p:txBody>
          <a:bodyPr vert="horz" lIns="91408" tIns="45714" rIns="91408" bIns="4571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4ACA343-4CC9-C54A-98B2-44722C808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973" y="1600205"/>
            <a:ext cx="4447397" cy="4525963"/>
          </a:xfrm>
          <a:prstGeom prst="rect">
            <a:avLst/>
          </a:prstGeom>
        </p:spPr>
        <p:txBody>
          <a:bodyPr vert="horz" lIns="91408" tIns="45714" rIns="91408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12EED9C-D56D-2F43-B615-62961851A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161DF3E0-EBC8-D743-AF42-9922772E01F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786226" y="1600204"/>
            <a:ext cx="4447396" cy="4525963"/>
          </a:xfrm>
          <a:prstGeom prst="rect">
            <a:avLst/>
          </a:prstGeom>
        </p:spPr>
        <p:txBody>
          <a:bodyPr vert="horz" lIns="91408" tIns="45714" rIns="91408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256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8EBD91B-7695-EE4A-89AE-06E41A8B1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191" y="274639"/>
            <a:ext cx="10228424" cy="1143000"/>
          </a:xfrm>
          <a:prstGeom prst="rect">
            <a:avLst/>
          </a:prstGeom>
        </p:spPr>
        <p:txBody>
          <a:bodyPr vert="horz" lIns="91408" tIns="45714" rIns="91408" bIns="45714" rtlCol="0" anchor="ctr">
            <a:norm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25F2EB-A8C5-1B46-84E6-B11A1863F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4045" y="1600205"/>
            <a:ext cx="10228425" cy="4525963"/>
          </a:xfrm>
          <a:prstGeom prst="rect">
            <a:avLst/>
          </a:prstGeom>
        </p:spPr>
        <p:txBody>
          <a:bodyPr vert="horz" lIns="91408" tIns="45714" rIns="91408" bIns="45714" rtlCol="0">
            <a:normAutofit/>
          </a:bodyPr>
          <a:lstStyle>
            <a:lvl1pPr>
              <a:buClr>
                <a:srgbClr val="E2C923"/>
              </a:buClr>
              <a:defRPr/>
            </a:lvl1pPr>
            <a:lvl2pPr>
              <a:buClr>
                <a:srgbClr val="E2C923"/>
              </a:buClr>
              <a:defRPr/>
            </a:lvl2pPr>
            <a:lvl3pPr>
              <a:buClr>
                <a:srgbClr val="E2C923"/>
              </a:buClr>
              <a:defRPr/>
            </a:lvl3pPr>
            <a:lvl4pPr>
              <a:buClr>
                <a:srgbClr val="E2C923"/>
              </a:buClr>
              <a:defRPr/>
            </a:lvl4pPr>
            <a:lvl5pPr>
              <a:buClr>
                <a:srgbClr val="E2C92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513465-119A-C64F-934C-9FA71C9B5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BBAAC2C-D803-AA4C-8E4E-F8F8C2F9ED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-1283" y="6356355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ctr">
              <a:defRPr sz="105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950ABA-DCFB-D44C-9948-11C0B88CCF6D}" type="datetime4">
              <a:rPr lang="en-US" smtClean="0"/>
              <a:t>August 19,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52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9806" y="274639"/>
            <a:ext cx="9812593" cy="1143000"/>
          </a:xfrm>
          <a:prstGeom prst="rect">
            <a:avLst/>
          </a:prstGeom>
        </p:spPr>
        <p:txBody>
          <a:bodyPr vert="horz" lIns="91408" tIns="45714" rIns="91408" bIns="4571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9806" y="1600205"/>
            <a:ext cx="9812594" cy="4525963"/>
          </a:xfrm>
          <a:prstGeom prst="rect">
            <a:avLst/>
          </a:prstGeom>
        </p:spPr>
        <p:txBody>
          <a:bodyPr vert="horz" lIns="91408" tIns="45714" rIns="91408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44774" y="6356356"/>
            <a:ext cx="1377696" cy="365125"/>
          </a:xfrm>
          <a:prstGeom prst="rect">
            <a:avLst/>
          </a:prstGeom>
        </p:spPr>
        <p:txBody>
          <a:bodyPr vert="horz" lIns="91408" tIns="45714" rIns="91408" bIns="4571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Raleway" panose="020B0003030101060003" pitchFamily="34" charset="0"/>
                <a:cs typeface="Arial" panose="020B0604020202020204" pitchFamily="34" charset="0"/>
              </a:defRPr>
            </a:lvl1pPr>
          </a:lstStyle>
          <a:p>
            <a:fld id="{A9B6297F-5123-EB43-A7FC-22ABAFAD568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571068-1249-E441-88F4-3BDC0CEB051B}"/>
              </a:ext>
            </a:extLst>
          </p:cNvPr>
          <p:cNvSpPr/>
          <p:nvPr userDrawn="1"/>
        </p:nvSpPr>
        <p:spPr>
          <a:xfrm>
            <a:off x="-130629" y="-152400"/>
            <a:ext cx="1508325" cy="7173686"/>
          </a:xfrm>
          <a:prstGeom prst="rect">
            <a:avLst/>
          </a:prstGeom>
          <a:solidFill>
            <a:srgbClr val="0032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6B2714-296F-6E4F-8E45-42273D276C9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18006" y="5414671"/>
            <a:ext cx="941684" cy="9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7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dt="0"/>
  <p:txStyles>
    <p:titleStyle>
      <a:lvl1pPr algn="l" defTabSz="609331" rtl="0" eaLnBrk="1" latinLnBrk="0" hangingPunct="1">
        <a:spcBef>
          <a:spcPct val="0"/>
        </a:spcBef>
        <a:buNone/>
        <a:defRPr sz="4400" b="1" i="0" kern="1200">
          <a:solidFill>
            <a:schemeClr val="accent4"/>
          </a:solidFill>
          <a:latin typeface="Montserrat" pitchFamily="2" charset="77"/>
          <a:ea typeface="+mj-ea"/>
          <a:cs typeface="+mj-cs"/>
        </a:defRPr>
      </a:lvl1pPr>
    </p:titleStyle>
    <p:bodyStyle>
      <a:lvl1pPr marL="456999" indent="-456999" algn="l" defTabSz="609331" rtl="0" eaLnBrk="1" latinLnBrk="0" hangingPunct="1">
        <a:spcBef>
          <a:spcPct val="20000"/>
        </a:spcBef>
        <a:buClr>
          <a:srgbClr val="E2C923"/>
        </a:buClr>
        <a:buFont typeface="Arial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990186" indent="-380840" algn="l" defTabSz="609331" rtl="0" eaLnBrk="1" latinLnBrk="0" hangingPunct="1">
        <a:spcBef>
          <a:spcPct val="20000"/>
        </a:spcBef>
        <a:buClr>
          <a:srgbClr val="E2C923"/>
        </a:buClr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523351" indent="-304663" algn="l" defTabSz="609331" rtl="0" eaLnBrk="1" latinLnBrk="0" hangingPunct="1">
        <a:spcBef>
          <a:spcPct val="20000"/>
        </a:spcBef>
        <a:buClr>
          <a:srgbClr val="E2C923"/>
        </a:buClr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2132687" indent="-304663" algn="l" defTabSz="609331" rtl="0" eaLnBrk="1" latinLnBrk="0" hangingPunct="1">
        <a:spcBef>
          <a:spcPct val="20000"/>
        </a:spcBef>
        <a:buClr>
          <a:srgbClr val="E2C923"/>
        </a:buClr>
        <a:buFont typeface="Arial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742033" indent="-304663" algn="l" defTabSz="609331" rtl="0" eaLnBrk="1" latinLnBrk="0" hangingPunct="1">
        <a:spcBef>
          <a:spcPct val="20000"/>
        </a:spcBef>
        <a:buClr>
          <a:srgbClr val="E2C923"/>
        </a:buClr>
        <a:buFont typeface="Arial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3351363" indent="-304663" algn="l" defTabSz="60933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710" indent="-304663" algn="l" defTabSz="60933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048" indent="-304663" algn="l" defTabSz="60933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387" indent="-304663" algn="l" defTabSz="609331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31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686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024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370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698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027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373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713" algn="l" defTabSz="60933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shannon@cte.tv" TargetMode="External"/><Relationship Id="rId5" Type="http://schemas.openxmlformats.org/officeDocument/2006/relationships/hyperlink" Target="mailto:steve@cte.tv" TargetMode="External"/><Relationship Id="rId4" Type="http://schemas.openxmlformats.org/officeDocument/2006/relationships/hyperlink" Target="mailto:erik@cte.t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B315C6C-7151-6DEB-6ED7-EB9DAE91F4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09" b="4829"/>
          <a:stretch/>
        </p:blipFill>
        <p:spPr>
          <a:xfrm>
            <a:off x="-7846" y="-27809"/>
            <a:ext cx="12199845" cy="69870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58740C-3BC8-765B-3A8E-CFB5D0D5CCB2}"/>
              </a:ext>
            </a:extLst>
          </p:cNvPr>
          <p:cNvSpPr/>
          <p:nvPr/>
        </p:nvSpPr>
        <p:spPr>
          <a:xfrm>
            <a:off x="0" y="0"/>
            <a:ext cx="12199846" cy="7339243"/>
          </a:xfrm>
          <a:prstGeom prst="rect">
            <a:avLst/>
          </a:prstGeom>
          <a:solidFill>
            <a:srgbClr val="00324B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8" tIns="60937" rIns="121878" bIns="60937" rtlCol="0" anchor="ctr"/>
          <a:lstStyle/>
          <a:p>
            <a:pPr algn="ctr"/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5E2A30-39F3-4442-8E09-C005AB7982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213" y="0"/>
            <a:ext cx="10792692" cy="161719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Lawrence Transition Plan - </a:t>
            </a:r>
            <a:br>
              <a:rPr lang="en-US" dirty="0"/>
            </a:br>
            <a:r>
              <a:rPr lang="en-US" dirty="0"/>
              <a:t>Fixed Route Fuel Assessment DRAFT</a:t>
            </a:r>
            <a:r>
              <a:rPr lang="en-US" i="1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D873A-4EA9-C4FF-2266-4E17FF816B6D}"/>
              </a:ext>
            </a:extLst>
          </p:cNvPr>
          <p:cNvSpPr/>
          <p:nvPr/>
        </p:nvSpPr>
        <p:spPr>
          <a:xfrm>
            <a:off x="6391834" y="5379516"/>
            <a:ext cx="5449646" cy="1320828"/>
          </a:xfrm>
          <a:prstGeom prst="rect">
            <a:avLst/>
          </a:prstGeom>
          <a:solidFill>
            <a:srgbClr val="004A6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DC2AD5C6-390B-5051-B1B1-8FC568BF2BF8}"/>
              </a:ext>
            </a:extLst>
          </p:cNvPr>
          <p:cNvSpPr txBox="1">
            <a:spLocks/>
          </p:cNvSpPr>
          <p:nvPr/>
        </p:nvSpPr>
        <p:spPr>
          <a:xfrm>
            <a:off x="6391833" y="5459708"/>
            <a:ext cx="5346776" cy="1160443"/>
          </a:xfrm>
          <a:prstGeom prst="rect">
            <a:avLst/>
          </a:prstGeom>
        </p:spPr>
        <p:txBody>
          <a:bodyPr vert="horz" lIns="91408" tIns="45714" rIns="91408" bIns="45714" rtlCol="0" anchor="t">
            <a:noAutofit/>
          </a:bodyPr>
          <a:lstStyle>
            <a:lvl1pPr marL="0" indent="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None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609331" indent="0" algn="ctr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218686" indent="0" algn="ctr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828024" indent="0" algn="ctr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437370" indent="0" algn="ctr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046698" indent="0" algn="ctr" defTabSz="60933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027" indent="0" algn="ctr" defTabSz="60933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5373" indent="0" algn="ctr" defTabSz="60933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4713" indent="0" algn="ctr" defTabSz="609331" rtl="0" eaLnBrk="1" latinLnBrk="0" hangingPunct="1">
              <a:spcBef>
                <a:spcPct val="20000"/>
              </a:spcBef>
              <a:buFont typeface="Arial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Montserrat" pitchFamily="2" charset="77"/>
                <a:cs typeface="Copperplate Gothic Light"/>
              </a:rPr>
              <a:t>Steve Clermont, </a:t>
            </a:r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  <a:cs typeface="Copperplate Gothic Light"/>
              </a:rPr>
              <a:t>Senior Managing Consultant/Director of Planning &amp; Deployment</a:t>
            </a:r>
            <a:endParaRPr lang="en-US" sz="1000" dirty="0">
              <a:latin typeface="Montserrat" pitchFamily="2" charset="77"/>
              <a:cs typeface="Copperplate Gothic Light"/>
            </a:endParaRPr>
          </a:p>
          <a:p>
            <a:r>
              <a:rPr lang="en-US" sz="1000" dirty="0">
                <a:latin typeface="Montserrat" pitchFamily="2" charset="77"/>
                <a:cs typeface="Copperplate Gothic Light"/>
              </a:rPr>
              <a:t>Maggie Maddrey, </a:t>
            </a:r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  <a:cs typeface="Copperplate Gothic Light"/>
              </a:rPr>
              <a:t>Managing Consultant</a:t>
            </a:r>
          </a:p>
          <a:p>
            <a:r>
              <a:rPr lang="en-US" sz="1000" dirty="0">
                <a:latin typeface="Montserrat" pitchFamily="2" charset="77"/>
                <a:cs typeface="Copperplate Gothic Light"/>
              </a:rPr>
              <a:t>Rebecka Moreno, </a:t>
            </a:r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  <a:cs typeface="Copperplate Gothic Light"/>
              </a:rPr>
              <a:t>Lead E</a:t>
            </a:r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rPr>
              <a:t>ngineering Associate</a:t>
            </a:r>
          </a:p>
          <a:p>
            <a:r>
              <a:rPr lang="en-US" sz="1000" dirty="0">
                <a:latin typeface="Montserrat" pitchFamily="2" charset="77"/>
                <a:cs typeface="Copperplate Gothic Light"/>
              </a:rPr>
              <a:t>Shannon Russell,  </a:t>
            </a:r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  <a:cs typeface="Copperplate Gothic Light"/>
              </a:rPr>
              <a:t>Lead Managing A</a:t>
            </a:r>
            <a:r>
              <a:rPr lang="en-US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Montserrat" pitchFamily="2" charset="77"/>
              </a:rPr>
              <a:t>ssociate</a:t>
            </a:r>
          </a:p>
          <a:p>
            <a:endParaRPr lang="en-US" sz="1000" dirty="0">
              <a:latin typeface="Montserrat" pitchFamily="2" charset="77"/>
              <a:cs typeface="Copperplate Gothic Light"/>
            </a:endParaRPr>
          </a:p>
          <a:p>
            <a:r>
              <a:rPr lang="en-US" sz="1000" dirty="0">
                <a:latin typeface="Montserrat" pitchFamily="2" charset="77"/>
                <a:cs typeface="Copperplate Gothic Light"/>
              </a:rPr>
              <a:t>Center for Transportation &amp;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2085290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E61F-F4C8-08C5-B7D5-BD01B0E2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Fuel Assessment Assumptions: General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AC092E4-865A-6DF9-015C-47E9CE5B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115" y="1417638"/>
            <a:ext cx="10484286" cy="5165723"/>
          </a:xfrm>
        </p:spPr>
        <p:txBody>
          <a:bodyPr>
            <a:normAutofit/>
          </a:bodyPr>
          <a:lstStyle/>
          <a:p>
            <a:r>
              <a:rPr lang="en-US" sz="2200" dirty="0"/>
              <a:t>Charger Maintenance costs are included in fuel assessment to reflect total cost of charging and operation</a:t>
            </a:r>
          </a:p>
          <a:p>
            <a:pPr lvl="1"/>
            <a:r>
              <a:rPr lang="en-US" sz="1800" dirty="0"/>
              <a:t>Depot charger maintenance cost estimated at $3,000/yr/charger</a:t>
            </a:r>
          </a:p>
          <a:p>
            <a:pPr lvl="1"/>
            <a:r>
              <a:rPr lang="en-US" sz="1800" dirty="0"/>
              <a:t>Pantograph/Inductive charger maintenance cost estimated at $7,500/yr/charger </a:t>
            </a:r>
          </a:p>
          <a:p>
            <a:pPr marL="609346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5773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E61F-F4C8-08C5-B7D5-BD01B0E2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Fuel Assessment Assumptions: BEB Charging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AC092E4-865A-6DF9-015C-47E9CE5B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115" y="1417639"/>
            <a:ext cx="10484286" cy="5165722"/>
          </a:xfrm>
        </p:spPr>
        <p:txBody>
          <a:bodyPr>
            <a:normAutofit/>
          </a:bodyPr>
          <a:lstStyle/>
          <a:p>
            <a:r>
              <a:rPr lang="en-US" sz="2200" b="1" dirty="0"/>
              <a:t>Baseline Analysis </a:t>
            </a:r>
            <a:r>
              <a:rPr lang="en-US" sz="2200" dirty="0"/>
              <a:t>includes already installed depot chargers</a:t>
            </a:r>
          </a:p>
          <a:p>
            <a:r>
              <a:rPr lang="en-US" sz="2200" b="1" dirty="0"/>
              <a:t>BEB Depot-Charging Analysis </a:t>
            </a:r>
            <a:r>
              <a:rPr lang="en-US" sz="2200" dirty="0"/>
              <a:t>includes already installed depot chargers and future purchases as BEB-fleet increases:</a:t>
            </a:r>
          </a:p>
          <a:p>
            <a:pPr lvl="1"/>
            <a:r>
              <a:rPr lang="en-US" sz="1900" dirty="0"/>
              <a:t>Depot-charging rate assumption: 200 kW</a:t>
            </a:r>
          </a:p>
          <a:p>
            <a:pPr lvl="1"/>
            <a:r>
              <a:rPr lang="en-US" sz="1900" dirty="0"/>
              <a:t>No depot-charging during on-peak hours</a:t>
            </a:r>
          </a:p>
          <a:p>
            <a:pPr lvl="1"/>
            <a:r>
              <a:rPr lang="en-US" sz="1900" dirty="0"/>
              <a:t>Charging ratio assumption: 1 charger : 3 buses</a:t>
            </a:r>
          </a:p>
          <a:p>
            <a:r>
              <a:rPr lang="en-US" sz="2200" b="1" dirty="0"/>
              <a:t>On-Route-Charging Analysis </a:t>
            </a:r>
            <a:r>
              <a:rPr lang="en-US" sz="2200" dirty="0"/>
              <a:t>includes already installed depot chargers, projected additional depot chargers and pantograph/inductive chargers as On-Route-BEB-fleet increases:</a:t>
            </a:r>
          </a:p>
          <a:p>
            <a:pPr lvl="1"/>
            <a:r>
              <a:rPr lang="en-US" sz="1800" dirty="0"/>
              <a:t>Pantograph/Inductive charging-rate assumption: 350 kW</a:t>
            </a:r>
          </a:p>
          <a:p>
            <a:pPr lvl="1"/>
            <a:r>
              <a:rPr lang="en-US" sz="1800" dirty="0"/>
              <a:t>All on-route-charging occurs during on-peak hours – 85% on peak/15% off peak </a:t>
            </a:r>
          </a:p>
          <a:p>
            <a:pPr lvl="1"/>
            <a:r>
              <a:rPr lang="en-US" sz="1800" dirty="0"/>
              <a:t>No depot-charging during on-peak hours</a:t>
            </a:r>
          </a:p>
          <a:p>
            <a:pPr lvl="1"/>
            <a:r>
              <a:rPr lang="en-US" sz="1800" dirty="0"/>
              <a:t>Charging ratio assumption: 1 charger : 4 buses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6378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8E7E8-39BA-5C90-003F-19322EC62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46" y="1417639"/>
            <a:ext cx="7772400" cy="50598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C1157-B0A7-8F30-8B3E-455D7ABC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Fuel Costs by Fuel Type</a:t>
            </a:r>
            <a:br>
              <a:rPr lang="en-US" dirty="0"/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19AA2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Baseline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F9C28FE-F51E-4779-247E-CFD7B520E157}"/>
              </a:ext>
            </a:extLst>
          </p:cNvPr>
          <p:cNvSpPr txBox="1">
            <a:spLocks/>
          </p:cNvSpPr>
          <p:nvPr/>
        </p:nvSpPr>
        <p:spPr>
          <a:xfrm>
            <a:off x="6927088" y="1577394"/>
            <a:ext cx="4599749" cy="35279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$6.8M total expenditures 2024-2035</a:t>
            </a:r>
          </a:p>
        </p:txBody>
      </p:sp>
    </p:spTree>
    <p:extLst>
      <p:ext uri="{BB962C8B-B14F-4D97-AF65-F5344CB8AC3E}">
        <p14:creationId xmlns:p14="http://schemas.microsoft.com/office/powerpoint/2010/main" val="3848044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918E7A-03D4-F3DD-4983-A4D8266BE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46" y="1785257"/>
            <a:ext cx="7772400" cy="45066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C1157-B0A7-8F30-8B3E-455D7ABC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Fuel Costs by Fuel Type</a:t>
            </a:r>
            <a:br>
              <a:rPr lang="en-US" dirty="0"/>
            </a:br>
            <a:r>
              <a:rPr lang="en-US" sz="2200" dirty="0"/>
              <a:t>ZEB Scenario 1 – BEB Depot Only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F9C28FE-F51E-4779-247E-CFD7B520E157}"/>
              </a:ext>
            </a:extLst>
          </p:cNvPr>
          <p:cNvSpPr txBox="1">
            <a:spLocks/>
          </p:cNvSpPr>
          <p:nvPr/>
        </p:nvSpPr>
        <p:spPr>
          <a:xfrm>
            <a:off x="6096000" y="1785257"/>
            <a:ext cx="4599749" cy="35279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$7.7M total expenditures 2024-2035</a:t>
            </a:r>
          </a:p>
        </p:txBody>
      </p:sp>
    </p:spTree>
    <p:extLst>
      <p:ext uri="{BB962C8B-B14F-4D97-AF65-F5344CB8AC3E}">
        <p14:creationId xmlns:p14="http://schemas.microsoft.com/office/powerpoint/2010/main" val="1472819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D3F8C2-7E33-EFED-1090-DE97E8509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46" y="1417639"/>
            <a:ext cx="7772400" cy="51146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C1157-B0A7-8F30-8B3E-455D7ABC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Fuel Costs by Fuel Type</a:t>
            </a:r>
            <a:br>
              <a:rPr lang="en-US" dirty="0"/>
            </a:br>
            <a:r>
              <a:rPr lang="en-US" sz="2200" dirty="0"/>
              <a:t>ZEB Scenario 2 – BEB Depot and On-Route Charged BEB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F9C28FE-F51E-4779-247E-CFD7B520E157}"/>
              </a:ext>
            </a:extLst>
          </p:cNvPr>
          <p:cNvSpPr txBox="1">
            <a:spLocks/>
          </p:cNvSpPr>
          <p:nvPr/>
        </p:nvSpPr>
        <p:spPr>
          <a:xfrm>
            <a:off x="6668226" y="2140359"/>
            <a:ext cx="4599749" cy="36369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999" marR="0" lvl="0" indent="-456999" algn="l" defTabSz="609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C923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0515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$6.9M total expenditures 2024-2035</a:t>
            </a:r>
          </a:p>
        </p:txBody>
      </p:sp>
    </p:spTree>
    <p:extLst>
      <p:ext uri="{BB962C8B-B14F-4D97-AF65-F5344CB8AC3E}">
        <p14:creationId xmlns:p14="http://schemas.microsoft.com/office/powerpoint/2010/main" val="174700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8F9F56-9577-DE27-8C2C-3003214BC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46" y="1830132"/>
            <a:ext cx="6907029" cy="4646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8C1157-B0A7-8F30-8B3E-455D7ABC5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Annual Fuel Costs by Fuel Type</a:t>
            </a:r>
            <a:br>
              <a:rPr lang="en-US" dirty="0"/>
            </a:br>
            <a:r>
              <a:rPr lang="en-US" sz="2200" dirty="0"/>
              <a:t>ZEB Scenario 3 – Mixed BEB and FCEB Fleet</a:t>
            </a:r>
            <a:endParaRPr lang="en-US" dirty="0"/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F9C28FE-F51E-4779-247E-CFD7B520E157}"/>
              </a:ext>
            </a:extLst>
          </p:cNvPr>
          <p:cNvSpPr txBox="1">
            <a:spLocks/>
          </p:cNvSpPr>
          <p:nvPr/>
        </p:nvSpPr>
        <p:spPr>
          <a:xfrm>
            <a:off x="7188541" y="1432876"/>
            <a:ext cx="4599749" cy="3972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>
            <a:norm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999" marR="0" lvl="0" indent="-456999" algn="l" defTabSz="609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C923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0515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$8.5M total expenditures 2024-2035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515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6999" marR="0" lvl="0" indent="-456999" algn="l" defTabSz="6093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2C923"/>
              </a:buClr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0515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42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7C8DFFC-B989-34E6-C312-78F03835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46" y="1546924"/>
            <a:ext cx="9177339" cy="48342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448355-F6BB-FDF8-947C-D78C20BC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Hydrogen Cost Sensitivity</a:t>
            </a:r>
            <a:br>
              <a:rPr lang="en-US" dirty="0"/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19AA2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ZEB Scenario 3 – Mixed BEB and FCEB Fleet</a:t>
            </a:r>
            <a:endParaRPr lang="en-US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25CC0753-C38F-0649-DDC0-02A2D81F3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836527"/>
              </p:ext>
            </p:extLst>
          </p:nvPr>
        </p:nvGraphicFramePr>
        <p:xfrm>
          <a:off x="4179774" y="1546924"/>
          <a:ext cx="3832451" cy="14833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392978">
                  <a:extLst>
                    <a:ext uri="{9D8B030D-6E8A-4147-A177-3AD203B41FA5}">
                      <a16:colId xmlns:a16="http://schemas.microsoft.com/office/drawing/2014/main" val="4046243355"/>
                    </a:ext>
                  </a:extLst>
                </a:gridCol>
                <a:gridCol w="1439473">
                  <a:extLst>
                    <a:ext uri="{9D8B030D-6E8A-4147-A177-3AD203B41FA5}">
                      <a16:colId xmlns:a16="http://schemas.microsoft.com/office/drawing/2014/main" val="3922267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Hydrogen Cost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2024-2035 Total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359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$9/kg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$2M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100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3% Annual $/kg Decrease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3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$1.1M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712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Difference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$2.1M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179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185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37B8B-6647-7F72-F014-8A89E72DF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19AA2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Cumulative Fuel Cost Comparison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19AA2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719AA2"/>
                </a:solidFill>
                <a:effectLst/>
                <a:uLnTx/>
                <a:uFillTx/>
                <a:latin typeface="Montserrat" pitchFamily="2" charset="77"/>
                <a:ea typeface="+mj-ea"/>
                <a:cs typeface="+mj-cs"/>
              </a:rPr>
              <a:t>All Scenarios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263B1-C07C-E2A0-B1D9-E85A471D3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ZEB scenario’s total fuel costs are incrementally more than baseline.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AEDE7DC-3BB1-7EDC-177F-9D27EF8A5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03626"/>
              </p:ext>
            </p:extLst>
          </p:nvPr>
        </p:nvGraphicFramePr>
        <p:xfrm>
          <a:off x="7619587" y="2594119"/>
          <a:ext cx="4401728" cy="398924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793738">
                  <a:extLst>
                    <a:ext uri="{9D8B030D-6E8A-4147-A177-3AD203B41FA5}">
                      <a16:colId xmlns:a16="http://schemas.microsoft.com/office/drawing/2014/main" val="3390108332"/>
                    </a:ext>
                  </a:extLst>
                </a:gridCol>
                <a:gridCol w="639235">
                  <a:extLst>
                    <a:ext uri="{9D8B030D-6E8A-4147-A177-3AD203B41FA5}">
                      <a16:colId xmlns:a16="http://schemas.microsoft.com/office/drawing/2014/main" val="10196468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8586056"/>
                    </a:ext>
                  </a:extLst>
                </a:gridCol>
                <a:gridCol w="833120">
                  <a:extLst>
                    <a:ext uri="{9D8B030D-6E8A-4147-A177-3AD203B41FA5}">
                      <a16:colId xmlns:a16="http://schemas.microsoft.com/office/drawing/2014/main" val="1596839518"/>
                    </a:ext>
                  </a:extLst>
                </a:gridCol>
                <a:gridCol w="724582">
                  <a:extLst>
                    <a:ext uri="{9D8B030D-6E8A-4147-A177-3AD203B41FA5}">
                      <a16:colId xmlns:a16="http://schemas.microsoft.com/office/drawing/2014/main" val="2925531200"/>
                    </a:ext>
                  </a:extLst>
                </a:gridCol>
                <a:gridCol w="679533">
                  <a:extLst>
                    <a:ext uri="{9D8B030D-6E8A-4147-A177-3AD203B41FA5}">
                      <a16:colId xmlns:a16="http://schemas.microsoft.com/office/drawing/2014/main" val="2406693911"/>
                    </a:ext>
                  </a:extLst>
                </a:gridCol>
              </a:tblGrid>
              <a:tr h="1030335">
                <a:tc>
                  <a:txBody>
                    <a:bodyPr/>
                    <a:lstStyle/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Costs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Baseline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3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ZEB </a:t>
                      </a:r>
                    </a:p>
                    <a:p>
                      <a:pPr marL="0" marR="0" lvl="0" indent="0" algn="ctr" defTabSz="6093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effectLst/>
                        </a:rPr>
                        <a:t>Scenario 1</a:t>
                      </a:r>
                    </a:p>
                    <a:p>
                      <a:pPr marL="0" marR="0" lvl="0" indent="0" algn="ctr" defTabSz="6093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(BEB Depot)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3A5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ZEB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Scenario 2</a:t>
                      </a:r>
                    </a:p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(BEB Depot &amp; On-Route)</a:t>
                      </a:r>
                    </a:p>
                  </a:txBody>
                  <a:tcPr marL="0" marR="0" marT="0" marB="0" anchor="ctr">
                    <a:solidFill>
                      <a:srgbClr val="95B3D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ZEB </a:t>
                      </a:r>
                    </a:p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Scenario 3</a:t>
                      </a:r>
                    </a:p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(BEB Depot &amp; FCEB)</a:t>
                      </a:r>
                    </a:p>
                  </a:txBody>
                  <a:tcPr marL="0" marR="0" marT="0" marB="0" anchor="ctr">
                    <a:solidFill>
                      <a:srgbClr val="D7E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ZEB </a:t>
                      </a:r>
                    </a:p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Scenario 3</a:t>
                      </a:r>
                    </a:p>
                    <a:p>
                      <a:pPr marL="0" algn="ctr" defTabSz="609331" rtl="0" eaLnBrk="1" fontAlgn="b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Sensitivity </a:t>
                      </a:r>
                    </a:p>
                  </a:txBody>
                  <a:tcPr marL="0" marR="0" marT="0" marB="0" anchor="ctr">
                    <a:solidFill>
                      <a:srgbClr val="4A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94979"/>
                  </a:ext>
                </a:extLst>
              </a:tr>
              <a:tr h="712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Cumulative ($)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$6.8M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$7.7M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$6.9M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$8.5M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$6.8M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5144685"/>
                  </a:ext>
                </a:extLst>
              </a:tr>
              <a:tr h="11933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Incremental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over </a:t>
                      </a:r>
                    </a:p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Baseline ($)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+$0.9M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+$69K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+$1.7M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-$83K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024033"/>
                  </a:ext>
                </a:extLst>
              </a:tr>
              <a:tr h="10528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% ZEB Fleet by 2035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456808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E01DC1D-4ABD-6739-38C1-8E74589BA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789" y="2471738"/>
            <a:ext cx="5878953" cy="41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6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B42D69D-C009-CF40-83C0-410D66E4AA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-1600"/>
          <a:stretch/>
        </p:blipFill>
        <p:spPr>
          <a:xfrm flipH="1">
            <a:off x="1307445" y="-54865"/>
            <a:ext cx="11149597" cy="711417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8D4510-3017-4945-8801-3C9DC0B422E4}"/>
              </a:ext>
            </a:extLst>
          </p:cNvPr>
          <p:cNvSpPr/>
          <p:nvPr/>
        </p:nvSpPr>
        <p:spPr>
          <a:xfrm>
            <a:off x="1289676" y="-128085"/>
            <a:ext cx="11185133" cy="7114169"/>
          </a:xfrm>
          <a:prstGeom prst="rect">
            <a:avLst/>
          </a:prstGeom>
          <a:solidFill>
            <a:srgbClr val="00324B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78" tIns="60937" rIns="121878" bIns="60937" rtlCol="0" anchor="ctr"/>
          <a:lstStyle/>
          <a:p>
            <a:pPr algn="ctr"/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E022F0-24A9-1F4F-BA97-157F0D0D239F}"/>
              </a:ext>
            </a:extLst>
          </p:cNvPr>
          <p:cNvSpPr txBox="1"/>
          <p:nvPr/>
        </p:nvSpPr>
        <p:spPr>
          <a:xfrm>
            <a:off x="7510208" y="527673"/>
            <a:ext cx="468179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Rebecka Moreno</a:t>
            </a:r>
          </a:p>
          <a:p>
            <a:pPr>
              <a:lnSpc>
                <a:spcPct val="150000"/>
              </a:lnSpc>
            </a:pPr>
            <a:r>
              <a:rPr lang="en-US" sz="1400" spc="300" dirty="0">
                <a:solidFill>
                  <a:srgbClr val="E2C923"/>
                </a:solidFill>
                <a:latin typeface="Montserrat" pitchFamily="2" charset="77"/>
                <a:cs typeface="Copperplate Gothic Light"/>
              </a:rPr>
              <a:t>LEAD ENGINEERING ASSOCIATE</a:t>
            </a:r>
            <a:r>
              <a:rPr lang="en-US" sz="1400" spc="300" dirty="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  <a:cs typeface="Copperplate Gothic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rebecka@cte.tv</a:t>
            </a:r>
            <a:r>
              <a:rPr lang="en-US" sz="140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AD0C48-6309-C1DE-AB1A-B771B99AD816}"/>
              </a:ext>
            </a:extLst>
          </p:cNvPr>
          <p:cNvSpPr txBox="1"/>
          <p:nvPr/>
        </p:nvSpPr>
        <p:spPr>
          <a:xfrm>
            <a:off x="1604510" y="2437487"/>
            <a:ext cx="56086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Maggie Maddrey</a:t>
            </a:r>
          </a:p>
          <a:p>
            <a:pPr>
              <a:lnSpc>
                <a:spcPct val="150000"/>
              </a:lnSpc>
            </a:pPr>
            <a:r>
              <a:rPr lang="en-US" sz="1400" spc="300" dirty="0">
                <a:solidFill>
                  <a:srgbClr val="E2C923"/>
                </a:solidFill>
                <a:latin typeface="Montserrat" pitchFamily="2" charset="77"/>
                <a:cs typeface="Copperplate Gothic Light"/>
              </a:rPr>
              <a:t>MANAGING CONSULTANT</a:t>
            </a:r>
            <a:endParaRPr lang="en-US" sz="1400" spc="300" dirty="0">
              <a:solidFill>
                <a:schemeClr val="bg1"/>
              </a:solidFill>
              <a:latin typeface="Montserrat" pitchFamily="2" charset="77"/>
              <a:cs typeface="Copperplate Gothic Light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  <a:cs typeface="Copperplate Gothic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maggie@cte.tv</a:t>
            </a:r>
            <a:r>
              <a:rPr lang="en-US" sz="1400" dirty="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AF970F-9A37-97CD-27B1-70B1B836CC04}"/>
              </a:ext>
            </a:extLst>
          </p:cNvPr>
          <p:cNvSpPr txBox="1"/>
          <p:nvPr/>
        </p:nvSpPr>
        <p:spPr>
          <a:xfrm>
            <a:off x="7510208" y="2172039"/>
            <a:ext cx="4681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spc="300" dirty="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Shannon Russell</a:t>
            </a:r>
          </a:p>
          <a:p>
            <a:pPr>
              <a:lnSpc>
                <a:spcPct val="150000"/>
              </a:lnSpc>
            </a:pPr>
            <a:r>
              <a:rPr lang="en-US" sz="1400" spc="300" dirty="0">
                <a:solidFill>
                  <a:srgbClr val="E2C923"/>
                </a:solidFill>
                <a:latin typeface="Montserrat" pitchFamily="2" charset="77"/>
                <a:cs typeface="Copperplate Gothic Light"/>
              </a:rPr>
              <a:t>LEAD MANAGING ASSOCIATE</a:t>
            </a:r>
            <a:r>
              <a:rPr lang="en-US" sz="1400" spc="300" dirty="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  <a:cs typeface="Copperplate Gothic Ligh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shannon@cte.tv</a:t>
            </a:r>
            <a:r>
              <a:rPr lang="en-US" sz="140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9EC1BE-2EA2-719E-E62A-92E4734C3882}"/>
              </a:ext>
            </a:extLst>
          </p:cNvPr>
          <p:cNvSpPr txBox="1"/>
          <p:nvPr/>
        </p:nvSpPr>
        <p:spPr>
          <a:xfrm>
            <a:off x="1604510" y="474835"/>
            <a:ext cx="560863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Steve Clermont </a:t>
            </a:r>
          </a:p>
          <a:p>
            <a:pPr>
              <a:lnSpc>
                <a:spcPct val="150000"/>
              </a:lnSpc>
            </a:pPr>
            <a:r>
              <a:rPr lang="en-US" sz="1400" spc="300" dirty="0">
                <a:solidFill>
                  <a:srgbClr val="E2C923"/>
                </a:solidFill>
                <a:latin typeface="Montserrat" pitchFamily="2" charset="77"/>
                <a:cs typeface="Copperplate Gothic Light"/>
              </a:rPr>
              <a:t>SENIOR MANAGING CONSULTANT</a:t>
            </a:r>
          </a:p>
          <a:p>
            <a:pPr>
              <a:lnSpc>
                <a:spcPct val="150000"/>
              </a:lnSpc>
            </a:pPr>
            <a:r>
              <a:rPr lang="en-US" sz="1400" spc="300" dirty="0">
                <a:solidFill>
                  <a:srgbClr val="E2C923"/>
                </a:solidFill>
                <a:latin typeface="Montserrat" pitchFamily="2" charset="77"/>
                <a:cs typeface="Copperplate Gothic Light"/>
              </a:rPr>
              <a:t>DIRECTOR OF PLANNING &amp; DEPLOYMENT</a:t>
            </a:r>
            <a:endParaRPr lang="en-US" sz="1400" spc="300" dirty="0">
              <a:solidFill>
                <a:schemeClr val="bg1"/>
              </a:solidFill>
              <a:latin typeface="Montserrat" pitchFamily="2" charset="77"/>
              <a:cs typeface="Copperplate Gothic Light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Montserrat" pitchFamily="2" charset="77"/>
                <a:cs typeface="Copperplate Gothic Ligh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steve@cte.tv</a:t>
            </a:r>
            <a:r>
              <a:rPr lang="en-US" sz="1400">
                <a:solidFill>
                  <a:schemeClr val="bg1"/>
                </a:solidFill>
                <a:latin typeface="Montserrat" pitchFamily="2" charset="77"/>
                <a:cs typeface="Copperplate Gothic Light"/>
              </a:rPr>
              <a:t> </a:t>
            </a:r>
          </a:p>
          <a:p>
            <a:endParaRPr lang="en-US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85168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40EA-E32D-4D7C-4082-5EF0A980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</a:t>
            </a:r>
            <a:br>
              <a:rPr lang="en-US" dirty="0"/>
            </a:br>
            <a:r>
              <a:rPr lang="en-US" sz="2400" dirty="0"/>
              <a:t>CPI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408BB0-76C2-E507-B676-E0A82FA12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45256"/>
              </p:ext>
            </p:extLst>
          </p:nvPr>
        </p:nvGraphicFramePr>
        <p:xfrm>
          <a:off x="1694046" y="1885950"/>
          <a:ext cx="9750244" cy="20952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03092">
                  <a:extLst>
                    <a:ext uri="{9D8B030D-6E8A-4147-A177-3AD203B41FA5}">
                      <a16:colId xmlns:a16="http://schemas.microsoft.com/office/drawing/2014/main" val="4157554659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297030890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4234977684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523392424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025027519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685177688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824543649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125729690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3760394448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640421272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055691886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067461120"/>
                    </a:ext>
                  </a:extLst>
                </a:gridCol>
                <a:gridCol w="695596">
                  <a:extLst>
                    <a:ext uri="{9D8B030D-6E8A-4147-A177-3AD203B41FA5}">
                      <a16:colId xmlns:a16="http://schemas.microsoft.com/office/drawing/2014/main" val="1015938626"/>
                    </a:ext>
                  </a:extLst>
                </a:gridCol>
              </a:tblGrid>
              <a:tr h="419042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2024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2026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2027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2028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2029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2031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2032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2033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2034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 dirty="0">
                          <a:effectLst/>
                          <a:latin typeface="+mn-lt"/>
                        </a:rPr>
                        <a:t>2035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8406466"/>
                  </a:ext>
                </a:extLst>
              </a:tr>
              <a:tr h="41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CPI % Change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4%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6445938"/>
                  </a:ext>
                </a:extLst>
              </a:tr>
              <a:tr h="41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CPI Factor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6172031"/>
                  </a:ext>
                </a:extLst>
              </a:tr>
              <a:tr h="41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Fossil Fuel Factor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1.36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524492"/>
                  </a:ext>
                </a:extLst>
              </a:tr>
              <a:tr h="419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Electric/H2 Factor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1.09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1.24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6440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43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B5263-D78C-7267-62E2-6FCE07DFAD3B}"/>
              </a:ext>
            </a:extLst>
          </p:cNvPr>
          <p:cNvGrpSpPr/>
          <p:nvPr/>
        </p:nvGrpSpPr>
        <p:grpSpPr>
          <a:xfrm>
            <a:off x="2308302" y="1428028"/>
            <a:ext cx="7160697" cy="4939991"/>
            <a:chOff x="2693772" y="2136608"/>
            <a:chExt cx="6628740" cy="42889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33FE24-FA81-BBE7-C718-24476089A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772" y="2136608"/>
              <a:ext cx="6504115" cy="4288901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51767B7-028C-2F2C-DD59-A2DE973EEB2C}"/>
                </a:ext>
              </a:extLst>
            </p:cNvPr>
            <p:cNvSpPr/>
            <p:nvPr/>
          </p:nvSpPr>
          <p:spPr>
            <a:xfrm>
              <a:off x="7658812" y="2843045"/>
              <a:ext cx="1663700" cy="10795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E7E5F0-DBD1-C1CC-C145-A7EDCE15966E}"/>
                </a:ext>
              </a:extLst>
            </p:cNvPr>
            <p:cNvSpPr/>
            <p:nvPr/>
          </p:nvSpPr>
          <p:spPr>
            <a:xfrm>
              <a:off x="6285327" y="4628982"/>
              <a:ext cx="1561215" cy="94391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745FD6-40E2-854C-8F4A-BD1744D6C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Fleet Transition Methodology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C87967-7F8A-1446-AD5D-4AEDCFEC7E7D}"/>
              </a:ext>
            </a:extLst>
          </p:cNvPr>
          <p:cNvSpPr/>
          <p:nvPr/>
        </p:nvSpPr>
        <p:spPr>
          <a:xfrm>
            <a:off x="5018539" y="3338347"/>
            <a:ext cx="1605595" cy="1119352"/>
          </a:xfrm>
          <a:prstGeom prst="rect">
            <a:avLst/>
          </a:prstGeom>
          <a:noFill/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061A58-1266-723A-93E9-E863FF58C6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FAE98C-C1A8-9C44-90CF-F43187A41136}" type="datetime4">
              <a:rPr lang="en-US" smtClean="0"/>
              <a:t>August 19,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45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B40EA-E32D-4D7C-4082-5EF0A9804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Appendix</a:t>
            </a:r>
            <a:br>
              <a:rPr lang="en-US" dirty="0"/>
            </a:br>
            <a:r>
              <a:rPr lang="en-US" sz="2400" dirty="0"/>
              <a:t>Performance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6A75C9C-EB18-8EBC-5266-165FD12D9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6031219"/>
              </p:ext>
            </p:extLst>
          </p:nvPr>
        </p:nvGraphicFramePr>
        <p:xfrm>
          <a:off x="1693862" y="1512085"/>
          <a:ext cx="10228424" cy="21031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225321">
                  <a:extLst>
                    <a:ext uri="{9D8B030D-6E8A-4147-A177-3AD203B41FA5}">
                      <a16:colId xmlns:a16="http://schemas.microsoft.com/office/drawing/2014/main" val="3339070613"/>
                    </a:ext>
                  </a:extLst>
                </a:gridCol>
                <a:gridCol w="3321709">
                  <a:extLst>
                    <a:ext uri="{9D8B030D-6E8A-4147-A177-3AD203B41FA5}">
                      <a16:colId xmlns:a16="http://schemas.microsoft.com/office/drawing/2014/main" val="4018637201"/>
                    </a:ext>
                  </a:extLst>
                </a:gridCol>
                <a:gridCol w="4681394">
                  <a:extLst>
                    <a:ext uri="{9D8B030D-6E8A-4147-A177-3AD203B41FA5}">
                      <a16:colId xmlns:a16="http://schemas.microsoft.com/office/drawing/2014/main" val="832269175"/>
                    </a:ext>
                  </a:extLst>
                </a:gridCol>
              </a:tblGrid>
              <a:tr h="24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Bus Size (ft)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Nominal Efficiency (kWh/mi)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References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040103"/>
                  </a:ext>
                </a:extLst>
              </a:tr>
              <a:tr h="24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0.9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Efficiency: CTE Aux Estimate</a:t>
                      </a:r>
                    </a:p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(Lawrence Optimal CTE Model 2024)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6346453"/>
                  </a:ext>
                </a:extLst>
              </a:tr>
              <a:tr h="24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Efficiency: CTE Aux Estimate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442779"/>
                  </a:ext>
                </a:extLst>
              </a:tr>
              <a:tr h="24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Efficiency: CTE Aux Estimate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700915"/>
                  </a:ext>
                </a:extLst>
              </a:tr>
              <a:tr h="248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09331" rtl="0" eaLnBrk="1" latinLnBrk="0" hangingPunct="1"/>
                      <a:r>
                        <a:rPr lang="en-US" sz="1800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Efficiency: Lawrence KPI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4192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76D7279-1D06-981C-3163-0C81AC241BD6}"/>
              </a:ext>
            </a:extLst>
          </p:cNvPr>
          <p:cNvSpPr txBox="1"/>
          <p:nvPr/>
        </p:nvSpPr>
        <p:spPr>
          <a:xfrm>
            <a:off x="1693862" y="3709651"/>
            <a:ext cx="74027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Usable energy estimated at 80% of nameplate.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30’, 35’, and 40’ efficiencies used assume diesel heater.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Battery capacity increases </a:t>
            </a:r>
            <a:r>
              <a:rPr lang="en-US" sz="1400" b="1" dirty="0"/>
              <a:t>5%</a:t>
            </a:r>
            <a:r>
              <a:rPr lang="en-US" sz="1400" dirty="0"/>
              <a:t> every </a:t>
            </a:r>
            <a:r>
              <a:rPr lang="en-US" sz="1400" b="1" dirty="0"/>
              <a:t>two years </a:t>
            </a:r>
            <a:r>
              <a:rPr lang="en-US" sz="1400" dirty="0"/>
              <a:t>based on anticipated technology improvements.</a:t>
            </a:r>
          </a:p>
        </p:txBody>
      </p:sp>
    </p:spTree>
    <p:extLst>
      <p:ext uri="{BB962C8B-B14F-4D97-AF65-F5344CB8AC3E}">
        <p14:creationId xmlns:p14="http://schemas.microsoft.com/office/powerpoint/2010/main" val="1530853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DB0A8-A75B-50DE-AF3B-13B65B75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Zero Emission Transition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10546-31DF-A678-C43B-B7E5D4EF1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Fixed route ZEB scenarios being considered:</a:t>
            </a:r>
          </a:p>
          <a:p>
            <a:pPr lvl="1"/>
            <a:r>
              <a:rPr lang="en-US" sz="2000" dirty="0"/>
              <a:t>BEB Depot Only (overnight charged BEBs)</a:t>
            </a:r>
          </a:p>
          <a:p>
            <a:pPr lvl="1"/>
            <a:r>
              <a:rPr lang="en-US" sz="2000" dirty="0"/>
              <a:t>BEBs w/ opportunity charging (using higher powered opportunity chargers on-route)</a:t>
            </a:r>
          </a:p>
          <a:p>
            <a:pPr lvl="1"/>
            <a:r>
              <a:rPr lang="en-US" sz="2000" dirty="0"/>
              <a:t>Mixed Fleet (overnight charged BEBs + FCEBs)</a:t>
            </a:r>
          </a:p>
          <a:p>
            <a:pPr marL="609346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325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913158-D282-3C66-D3EF-59EC01C1C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046" y="1448531"/>
            <a:ext cx="7772400" cy="48234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B75D04-D336-1564-0ACC-2E94FF69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Fleet Composition Projection</a:t>
            </a:r>
            <a:br>
              <a:rPr lang="en-US" dirty="0"/>
            </a:br>
            <a:r>
              <a:rPr lang="en-US" sz="2200" dirty="0"/>
              <a:t>Baseline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3124FA7-8D0B-C5AF-4A46-DD1F58EB1086}"/>
              </a:ext>
            </a:extLst>
          </p:cNvPr>
          <p:cNvSpPr txBox="1">
            <a:spLocks/>
          </p:cNvSpPr>
          <p:nvPr/>
        </p:nvSpPr>
        <p:spPr>
          <a:xfrm>
            <a:off x="9548001" y="3022199"/>
            <a:ext cx="2549870" cy="1302056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08" tIns="45714" rIns="91408" bIns="45714" rtlCol="0">
            <a:no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-119063"/>
            <a:r>
              <a:rPr lang="en-US" sz="1800" dirty="0"/>
              <a:t>In 2035, 30 vehicles:</a:t>
            </a:r>
          </a:p>
          <a:p>
            <a:pPr lvl="1"/>
            <a:r>
              <a:rPr lang="en-US" sz="1600" dirty="0"/>
              <a:t>11 electric</a:t>
            </a:r>
          </a:p>
          <a:p>
            <a:pPr lvl="1"/>
            <a:r>
              <a:rPr lang="en-US" sz="1600" dirty="0"/>
              <a:t>19 ICE</a:t>
            </a:r>
          </a:p>
          <a:p>
            <a:pPr marL="173038" indent="-173038"/>
            <a:r>
              <a:rPr lang="en-US" sz="1800" dirty="0"/>
              <a:t>37% BEB / 63% ICE</a:t>
            </a:r>
          </a:p>
        </p:txBody>
      </p:sp>
    </p:spTree>
    <p:extLst>
      <p:ext uri="{BB962C8B-B14F-4D97-AF65-F5344CB8AC3E}">
        <p14:creationId xmlns:p14="http://schemas.microsoft.com/office/powerpoint/2010/main" val="65324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5D04-D336-1564-0ACC-2E94FF69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Fleet Composition Projection</a:t>
            </a:r>
            <a:br>
              <a:rPr lang="en-US" dirty="0"/>
            </a:br>
            <a:r>
              <a:rPr lang="en-US" sz="2200" dirty="0"/>
              <a:t>ZEB Scenario 1 – BEB Depot Only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88ACAFB-CD30-CFAC-BB51-68C8DD242E1F}"/>
              </a:ext>
            </a:extLst>
          </p:cNvPr>
          <p:cNvSpPr txBox="1">
            <a:spLocks/>
          </p:cNvSpPr>
          <p:nvPr/>
        </p:nvSpPr>
        <p:spPr>
          <a:xfrm>
            <a:off x="8901364" y="3300552"/>
            <a:ext cx="3021106" cy="141332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08" tIns="45714" rIns="91408" bIns="45714" rtlCol="0">
            <a:no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800" dirty="0"/>
              <a:t>In 2035, 30 vehicles:</a:t>
            </a:r>
          </a:p>
          <a:p>
            <a:pPr marL="641350" lvl="1" indent="-241300"/>
            <a:r>
              <a:rPr lang="en-US" sz="1800" dirty="0"/>
              <a:t>23 electric</a:t>
            </a:r>
          </a:p>
          <a:p>
            <a:pPr marL="641350" lvl="1" indent="-241300"/>
            <a:r>
              <a:rPr lang="en-US" sz="1800" dirty="0"/>
              <a:t>7 ICE</a:t>
            </a:r>
          </a:p>
          <a:p>
            <a:pPr marL="641350" lvl="1" indent="-241300"/>
            <a:r>
              <a:rPr lang="en-US" sz="1800" dirty="0"/>
              <a:t>77% BEB / 33% 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0AE74-EDB6-CE04-4DB8-7937DFB41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046" y="1527546"/>
            <a:ext cx="6955333" cy="49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0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5D04-D336-1564-0ACC-2E94FF69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Fleet Composition Projection</a:t>
            </a:r>
            <a:br>
              <a:rPr lang="en-US" dirty="0"/>
            </a:br>
            <a:r>
              <a:rPr lang="en-US" sz="2200" dirty="0"/>
              <a:t>ZEB Scenario 2 – BEB Depot and On-Route Charged BEB 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96B54308-E822-0733-3F7A-E6935F2C7533}"/>
              </a:ext>
            </a:extLst>
          </p:cNvPr>
          <p:cNvSpPr txBox="1">
            <a:spLocks/>
          </p:cNvSpPr>
          <p:nvPr/>
        </p:nvSpPr>
        <p:spPr>
          <a:xfrm>
            <a:off x="9070205" y="3359249"/>
            <a:ext cx="2855497" cy="14359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08" tIns="45714" rIns="91408" bIns="45714" rtlCol="0">
            <a:no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800" dirty="0"/>
              <a:t>In 2035, 30 vehicles:</a:t>
            </a:r>
          </a:p>
          <a:p>
            <a:pPr marL="693738" lvl="1" indent="-227013"/>
            <a:r>
              <a:rPr lang="en-US" sz="1800" dirty="0"/>
              <a:t>23 electric</a:t>
            </a:r>
          </a:p>
          <a:p>
            <a:pPr marL="693738" lvl="1" indent="-227013"/>
            <a:r>
              <a:rPr lang="en-US" sz="1800" dirty="0"/>
              <a:t>7 on-route electric</a:t>
            </a:r>
          </a:p>
          <a:p>
            <a:pPr marL="706225" lvl="1" indent="-173038"/>
            <a:r>
              <a:rPr lang="en-US" sz="1800" dirty="0"/>
              <a:t>100% ZEB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7DEEE-241C-AD53-99CC-30082443B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44" y="1728328"/>
            <a:ext cx="7384261" cy="485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06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75D04-D336-1564-0ACC-2E94FF690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Fleet Composition Projection</a:t>
            </a:r>
            <a:br>
              <a:rPr lang="en-US" dirty="0"/>
            </a:br>
            <a:r>
              <a:rPr lang="en-US" sz="2200" dirty="0"/>
              <a:t>ZEB Scenario 3 – Mixed BEB and FCEB Fleet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880BE07E-0419-D8E1-2C01-86932397D5BF}"/>
              </a:ext>
            </a:extLst>
          </p:cNvPr>
          <p:cNvSpPr txBox="1">
            <a:spLocks/>
          </p:cNvSpPr>
          <p:nvPr/>
        </p:nvSpPr>
        <p:spPr>
          <a:xfrm>
            <a:off x="9353797" y="3279726"/>
            <a:ext cx="2568673" cy="1416785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vert="horz" lIns="91408" tIns="45714" rIns="91408" bIns="45714" rtlCol="0">
            <a:noAutofit/>
          </a:bodyPr>
          <a:lstStyle>
            <a:lvl1pPr marL="456999" indent="-456999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990186" indent="-380840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1523351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2132687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2742033" indent="-304663" algn="l" defTabSz="609331" rtl="0" eaLnBrk="1" latinLnBrk="0" hangingPunct="1">
              <a:spcBef>
                <a:spcPct val="20000"/>
              </a:spcBef>
              <a:buClr>
                <a:srgbClr val="E2C923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  <a:lvl6pPr marL="3351363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710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048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387" indent="-304663" algn="l" defTabSz="609331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800" dirty="0"/>
              <a:t>In 2035, 30 vehicles:</a:t>
            </a:r>
          </a:p>
          <a:p>
            <a:pPr marL="693738" lvl="1" indent="-173038"/>
            <a:r>
              <a:rPr lang="en-US" sz="1800" dirty="0"/>
              <a:t>23 electric</a:t>
            </a:r>
          </a:p>
          <a:p>
            <a:pPr marL="693738" lvl="1" indent="-173038"/>
            <a:r>
              <a:rPr lang="en-US" sz="1800" dirty="0"/>
              <a:t>7 fuel cell</a:t>
            </a:r>
          </a:p>
          <a:p>
            <a:pPr marL="693738" lvl="1" indent="-173038"/>
            <a:r>
              <a:rPr lang="en-US" sz="1800" dirty="0"/>
              <a:t>100% ZEB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9C8F7B-A067-D360-74DC-1D81C4933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397" y="1667009"/>
            <a:ext cx="7772400" cy="46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5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A7DC-7E7B-796D-4EB6-D42B57F2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Fuel Assessment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11AE1F-58C7-7345-6BC1-210877B1C7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 zero-emission vehicle fuel costs</a:t>
            </a:r>
          </a:p>
        </p:txBody>
      </p:sp>
    </p:spTree>
    <p:extLst>
      <p:ext uri="{BB962C8B-B14F-4D97-AF65-F5344CB8AC3E}">
        <p14:creationId xmlns:p14="http://schemas.microsoft.com/office/powerpoint/2010/main" val="2511734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9E61F-F4C8-08C5-B7D5-BD01B0E28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Fuel Assessment Assumptions: General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AC092E4-865A-6DF9-015C-47E9CE5B9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7540" y="1126672"/>
            <a:ext cx="10654460" cy="4459746"/>
          </a:xfrm>
        </p:spPr>
        <p:txBody>
          <a:bodyPr>
            <a:normAutofit lnSpcReduction="10000"/>
          </a:bodyPr>
          <a:lstStyle/>
          <a:p>
            <a:r>
              <a:rPr lang="en-US" sz="1900" dirty="0">
                <a:solidFill>
                  <a:schemeClr val="accent4"/>
                </a:solidFill>
              </a:rPr>
              <a:t>Fuel Consumption</a:t>
            </a:r>
          </a:p>
          <a:p>
            <a:pPr lvl="1"/>
            <a:r>
              <a:rPr lang="en-US" sz="1500" dirty="0"/>
              <a:t>Annual mileage and fuel use is constant for all vehicles through 2035, based on current fleet averages</a:t>
            </a:r>
          </a:p>
          <a:p>
            <a:pPr lvl="2"/>
            <a:r>
              <a:rPr lang="en-US" sz="1050" dirty="0"/>
              <a:t>FCEB fuel use is calculated with CTE fuel efficiency assumptions [mi/kg]</a:t>
            </a:r>
          </a:p>
          <a:p>
            <a:pPr lvl="3"/>
            <a:r>
              <a:rPr lang="en-US" sz="1000" dirty="0"/>
              <a:t>20% hydrogen-related losses through venting and transportation are taken into account</a:t>
            </a:r>
          </a:p>
          <a:p>
            <a:pPr lvl="2"/>
            <a:r>
              <a:rPr lang="en-US" sz="1050" dirty="0"/>
              <a:t>BEB fuel use is calculated with CTE fuel efficiency assumptions [kWh/mi]</a:t>
            </a:r>
          </a:p>
          <a:p>
            <a:pPr lvl="3"/>
            <a:r>
              <a:rPr lang="en-US" sz="1000" dirty="0"/>
              <a:t>80% charger efficiency assumed</a:t>
            </a:r>
          </a:p>
          <a:p>
            <a:r>
              <a:rPr lang="en-US" sz="1900" dirty="0">
                <a:solidFill>
                  <a:schemeClr val="accent4"/>
                </a:solidFill>
              </a:rPr>
              <a:t>Fuel Costs</a:t>
            </a:r>
          </a:p>
          <a:p>
            <a:pPr lvl="1"/>
            <a:r>
              <a:rPr lang="en-US" sz="1500" dirty="0"/>
              <a:t>All fuel costs are escalated using EIA’s 2022 Annual Energy Outlook 2024-2050 average annual change</a:t>
            </a:r>
          </a:p>
          <a:p>
            <a:pPr lvl="2"/>
            <a:r>
              <a:rPr lang="en-US" sz="1400" dirty="0"/>
              <a:t>ICE</a:t>
            </a:r>
          </a:p>
          <a:p>
            <a:pPr lvl="3"/>
            <a:r>
              <a:rPr lang="en-US" sz="1200" dirty="0"/>
              <a:t>Diesel and Diesel Hybrid:  $3.13, based on current Lawrence Data [4/1/2024]</a:t>
            </a:r>
          </a:p>
          <a:p>
            <a:pPr lvl="3"/>
            <a:r>
              <a:rPr lang="en-US" sz="1200" dirty="0"/>
              <a:t>Gasoline: $2.72, based on current Lawrence Data [4/1/2024]</a:t>
            </a:r>
          </a:p>
          <a:p>
            <a:pPr marL="1828024" lvl="3" indent="0">
              <a:buNone/>
            </a:pPr>
            <a:endParaRPr lang="en-US" sz="1200" dirty="0"/>
          </a:p>
          <a:p>
            <a:pPr lvl="2"/>
            <a:r>
              <a:rPr lang="en-US" sz="1400" dirty="0"/>
              <a:t>Hydrogen </a:t>
            </a:r>
          </a:p>
          <a:p>
            <a:pPr lvl="3"/>
            <a:r>
              <a:rPr lang="en-US" sz="1200" dirty="0"/>
              <a:t>$9/kg, estimate based on regional off-site, trucked-in hydrogen current costs.</a:t>
            </a:r>
          </a:p>
          <a:p>
            <a:pPr lvl="3"/>
            <a:r>
              <a:rPr lang="en-US" sz="1200" dirty="0"/>
              <a:t>Additional sensitivity analysis provided for the Mixed scenario, to project a reduction in hydrogen costs by 3% YOY beginning in 2026 – assuming infrastructure has been built out for regional hydrogen production.</a:t>
            </a:r>
          </a:p>
          <a:p>
            <a:pPr lvl="3"/>
            <a:endParaRPr lang="en-US" sz="1200" dirty="0"/>
          </a:p>
          <a:p>
            <a:pPr lvl="2"/>
            <a:r>
              <a:rPr lang="en-US" sz="1400" dirty="0"/>
              <a:t>Electricity </a:t>
            </a:r>
          </a:p>
          <a:p>
            <a:pPr lvl="3"/>
            <a:r>
              <a:rPr lang="en-US" sz="1200" dirty="0"/>
              <a:t>Electricity costs are based on Evergy’s Electric Transit Service (ETS) rate.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9358593-8DB4-61D2-2019-5E43C2E121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489609"/>
              </p:ext>
            </p:extLst>
          </p:nvPr>
        </p:nvGraphicFramePr>
        <p:xfrm>
          <a:off x="3020273" y="5411206"/>
          <a:ext cx="6468520" cy="1179576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1367360">
                  <a:extLst>
                    <a:ext uri="{9D8B030D-6E8A-4147-A177-3AD203B41FA5}">
                      <a16:colId xmlns:a16="http://schemas.microsoft.com/office/drawing/2014/main" val="1663040688"/>
                    </a:ext>
                  </a:extLst>
                </a:gridCol>
                <a:gridCol w="2090057">
                  <a:extLst>
                    <a:ext uri="{9D8B030D-6E8A-4147-A177-3AD203B41FA5}">
                      <a16:colId xmlns:a16="http://schemas.microsoft.com/office/drawing/2014/main" val="947442526"/>
                    </a:ext>
                  </a:extLst>
                </a:gridCol>
                <a:gridCol w="838839">
                  <a:extLst>
                    <a:ext uri="{9D8B030D-6E8A-4147-A177-3AD203B41FA5}">
                      <a16:colId xmlns:a16="http://schemas.microsoft.com/office/drawing/2014/main" val="3090285210"/>
                    </a:ext>
                  </a:extLst>
                </a:gridCol>
                <a:gridCol w="1086132">
                  <a:extLst>
                    <a:ext uri="{9D8B030D-6E8A-4147-A177-3AD203B41FA5}">
                      <a16:colId xmlns:a16="http://schemas.microsoft.com/office/drawing/2014/main" val="2916338894"/>
                    </a:ext>
                  </a:extLst>
                </a:gridCol>
                <a:gridCol w="1086132">
                  <a:extLst>
                    <a:ext uri="{9D8B030D-6E8A-4147-A177-3AD203B41FA5}">
                      <a16:colId xmlns:a16="http://schemas.microsoft.com/office/drawing/2014/main" val="1895721548"/>
                    </a:ext>
                  </a:extLst>
                </a:gridCol>
              </a:tblGrid>
              <a:tr h="514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Rate Schedule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609331" rtl="0" eaLnBrk="1" fontAlgn="ctr" latinLnBrk="0" hangingPunct="1"/>
                      <a:r>
                        <a:rPr lang="en-U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Fixed Fees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Energy Rate [$/kWh]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  <a:latin typeface="+mn-lt"/>
                        </a:rPr>
                        <a:t>Energy Surcharges [$/kWh]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78630269"/>
                  </a:ext>
                </a:extLst>
              </a:tr>
              <a:tr h="29260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Evergy Electric Transit Service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On-Peak 6:00 AM – 6:00 PM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$32.47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$0.15543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$0.051538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4902564"/>
                  </a:ext>
                </a:extLst>
              </a:tr>
              <a:tr h="292608"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Off-Peak: 6:00 PM – 6:00 AM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609331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Calibri"/>
                        </a:rPr>
                        <a:t>$0.02278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100" b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502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9239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2">
      <a:dk1>
        <a:srgbClr val="505153"/>
      </a:dk1>
      <a:lt1>
        <a:srgbClr val="FFFFFF"/>
      </a:lt1>
      <a:dk2>
        <a:srgbClr val="14375D"/>
      </a:dk2>
      <a:lt2>
        <a:srgbClr val="6582A2"/>
      </a:lt2>
      <a:accent1>
        <a:srgbClr val="92A945"/>
      </a:accent1>
      <a:accent2>
        <a:srgbClr val="A6A8AB"/>
      </a:accent2>
      <a:accent3>
        <a:srgbClr val="14375D"/>
      </a:accent3>
      <a:accent4>
        <a:srgbClr val="719AA2"/>
      </a:accent4>
      <a:accent5>
        <a:srgbClr val="C9A626"/>
      </a:accent5>
      <a:accent6>
        <a:srgbClr val="49662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lectric School Bus Webinar #1 - master" id="{BB2A2AD8-F094-464E-B55F-BD9DC8707040}" vid="{EFACD055-B4BD-C64C-9CB0-83FAFF4654E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20671</TotalTime>
  <Words>1101</Words>
  <Application>Microsoft Macintosh PowerPoint</Application>
  <PresentationFormat>Widescreen</PresentationFormat>
  <Paragraphs>240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Raleway</vt:lpstr>
      <vt:lpstr>Montserrat</vt:lpstr>
      <vt:lpstr>Calibri</vt:lpstr>
      <vt:lpstr>2_Office Theme</vt:lpstr>
      <vt:lpstr>Lawrence Transition Plan -  Fixed Route Fuel Assessment DRAFT </vt:lpstr>
      <vt:lpstr>Fleet Transition Methodology</vt:lpstr>
      <vt:lpstr>Zero Emission Transition Scenarios</vt:lpstr>
      <vt:lpstr>Fleet Composition Projection Baseline</vt:lpstr>
      <vt:lpstr>Fleet Composition Projection ZEB Scenario 1 – BEB Depot Only</vt:lpstr>
      <vt:lpstr>Fleet Composition Projection ZEB Scenario 2 – BEB Depot and On-Route Charged BEB </vt:lpstr>
      <vt:lpstr>Fleet Composition Projection ZEB Scenario 3 – Mixed BEB and FCEB Fleet</vt:lpstr>
      <vt:lpstr>Fuel Assessment Overview</vt:lpstr>
      <vt:lpstr>Fuel Assessment Assumptions: General</vt:lpstr>
      <vt:lpstr>Fuel Assessment Assumptions: General</vt:lpstr>
      <vt:lpstr>Fuel Assessment Assumptions: BEB Charging</vt:lpstr>
      <vt:lpstr>Annual Fuel Costs by Fuel Type Baseline</vt:lpstr>
      <vt:lpstr>Annual Fuel Costs by Fuel Type ZEB Scenario 1 – BEB Depot Only</vt:lpstr>
      <vt:lpstr>Annual Fuel Costs by Fuel Type ZEB Scenario 2 – BEB Depot and On-Route Charged BEB</vt:lpstr>
      <vt:lpstr>Annual Fuel Costs by Fuel Type ZEB Scenario 3 – Mixed BEB and FCEB Fleet</vt:lpstr>
      <vt:lpstr>Hydrogen Cost Sensitivity ZEB Scenario 3 – Mixed BEB and FCEB Fleet</vt:lpstr>
      <vt:lpstr>Cumulative Fuel Cost Comparison All Scenarios</vt:lpstr>
      <vt:lpstr>PowerPoint Presentation</vt:lpstr>
      <vt:lpstr>Appendix CPI</vt:lpstr>
      <vt:lpstr>Appendix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CTE </dc:title>
  <dc:creator>Microsoft Office User</dc:creator>
  <cp:lastModifiedBy>Cynthia Gibson</cp:lastModifiedBy>
  <cp:revision>354</cp:revision>
  <dcterms:created xsi:type="dcterms:W3CDTF">2020-04-07T15:56:29Z</dcterms:created>
  <dcterms:modified xsi:type="dcterms:W3CDTF">2024-08-19T18:13:38Z</dcterms:modified>
</cp:coreProperties>
</file>